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74" r:id="rId3"/>
    <p:sldId id="294" r:id="rId4"/>
    <p:sldId id="278" r:id="rId5"/>
    <p:sldId id="301" r:id="rId6"/>
    <p:sldId id="304" r:id="rId7"/>
    <p:sldId id="299" r:id="rId8"/>
    <p:sldId id="300" r:id="rId9"/>
    <p:sldId id="292" r:id="rId10"/>
    <p:sldId id="293" r:id="rId11"/>
    <p:sldId id="276" r:id="rId12"/>
    <p:sldId id="277" r:id="rId13"/>
    <p:sldId id="279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6" r:id="rId23"/>
    <p:sldId id="297" r:id="rId24"/>
    <p:sldId id="291" r:id="rId25"/>
    <p:sldId id="303" r:id="rId26"/>
    <p:sldId id="305" r:id="rId27"/>
    <p:sldId id="275" r:id="rId28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5A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08"/>
    <p:restoredTop sz="95814"/>
  </p:normalViewPr>
  <p:slideViewPr>
    <p:cSldViewPr snapToGrid="0">
      <p:cViewPr varScale="1">
        <p:scale>
          <a:sx n="61" d="100"/>
          <a:sy n="61" d="100"/>
        </p:scale>
        <p:origin x="102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T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03E016-E999-3340-8C4B-F9A108C1C5FB}" type="datetimeFigureOut">
              <a:rPr lang="en-TZ" smtClean="0"/>
              <a:t>09/25/2026</a:t>
            </a:fld>
            <a:endParaRPr lang="en-T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T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T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T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E23226-41E4-8D49-A72B-07EF9F4DCA17}" type="slidenum">
              <a:rPr lang="en-TZ" smtClean="0"/>
              <a:t>‹#›</a:t>
            </a:fld>
            <a:endParaRPr lang="en-TZ"/>
          </a:p>
        </p:txBody>
      </p:sp>
    </p:spTree>
    <p:extLst>
      <p:ext uri="{BB962C8B-B14F-4D97-AF65-F5344CB8AC3E}">
        <p14:creationId xmlns:p14="http://schemas.microsoft.com/office/powerpoint/2010/main" val="4182895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454D1-D506-8849-6E7A-9D41FA892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B28524-7CBA-C174-0B84-930D8A5E9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CD3CD-5274-B1F6-6E0F-9D43E58F9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39E3E-58BA-464D-B5BE-95C3AFFD00D7}" type="datetime1">
              <a:rPr lang="en-US" smtClean="0"/>
              <a:t>9/25/2026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782DD-3B0E-F454-CB5A-B41A0CFA5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4F53D-D20C-1AD9-994B-686CE809E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78A25-FD6C-004C-8980-9EC7D7CB8293}" type="slidenum">
              <a:rPr lang="x-none" smtClean="0"/>
              <a:t>‹#›</a:t>
            </a:fld>
            <a:endParaRPr lang="x-none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" y="3570"/>
            <a:ext cx="12187176" cy="685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724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2C7CE-7FE5-D683-D503-1B3927F22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ECDBC-EC96-CC8F-8745-7E3A5CDF1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8ABA8-8839-8F92-0BCA-EE545810B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218CB-239F-0946-A02A-D4E6B0264CDF}" type="datetime1">
              <a:rPr lang="en-US" smtClean="0"/>
              <a:t>9/25/2026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FC7C9-A28C-446B-7461-93DAF27E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9202BE-7996-3FC4-6E3E-C987C79EA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78A25-FD6C-004C-8980-9EC7D7CB8293}" type="slidenum">
              <a:rPr lang="x-none" smtClean="0"/>
              <a:t>‹#›</a:t>
            </a:fld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BD379E-5608-C0FC-A07D-847EE8980E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ADCB190B-BCB0-1A3D-9683-780DF854A661}"/>
              </a:ext>
            </a:extLst>
          </p:cNvPr>
          <p:cNvSpPr txBox="1">
            <a:spLocks/>
          </p:cNvSpPr>
          <p:nvPr userDrawn="1"/>
        </p:nvSpPr>
        <p:spPr>
          <a:xfrm>
            <a:off x="4191000" y="630094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355A30"/>
                </a:solidFill>
              </a:rPr>
              <a:t>Customer first - Integrity - Innovation - Team work</a:t>
            </a:r>
            <a:endParaRPr lang="x-none">
              <a:solidFill>
                <a:srgbClr val="355A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096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56939-5E88-C711-96F0-01DD1BECE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C7ABF5-19B2-B219-AA99-83ED66E28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F277A-B7FD-1F7F-8EC8-B8F72A789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4ED33-B262-554E-8657-E22005408158}" type="datetime1">
              <a:rPr lang="en-US" smtClean="0"/>
              <a:t>9/25/2026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52D2E-C724-65D6-E1D0-5C937F07F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E8CF9-735A-3ED2-9F84-FC4EEA58C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78A25-FD6C-004C-8980-9EC7D7CB829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81096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A6E68-32CE-B183-1A83-F10C74218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5C1CE-4B8D-6EAC-9B2A-8E331B9968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2ABEA7-8DFA-4435-9B73-F386FC317D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88ECF9-59E3-C3F9-1312-3BEE53612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9DC39-6049-804B-88B7-BFA97B6F220A}" type="datetime1">
              <a:rPr lang="en-US" smtClean="0"/>
              <a:t>9/25/2026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99AC8A-1954-6314-42E0-DABD7E72F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B4B8E8-EE0A-FCBB-C92A-6BC7E4DAC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78A25-FD6C-004C-8980-9EC7D7CB829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96194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D48C0-EE1C-7865-6631-2207DACA7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AC22F8-227C-DFB3-4EC8-7175C93B3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5490D4-2230-E7E8-8B47-F6E1C4208F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2384C5-4208-EB35-819B-46D5CCEA35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906A44-DFD2-3132-60C0-622D66580A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40632F-A748-9A13-6D67-7BCA958DE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02116-CFDC-E54D-878A-C841A0179B04}" type="datetime1">
              <a:rPr lang="en-US" smtClean="0"/>
              <a:t>9/25/2026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F8DF6A-D3FA-F46A-794E-B76222CA1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E94931-578A-94AD-4618-1CE4B01D4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78A25-FD6C-004C-8980-9EC7D7CB829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33230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5E60C-5535-A5BB-EF74-0C4656E23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68DE27-FEC6-0C95-15DF-92FFF7D57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747A3-85FC-B643-B714-E9BC8531E3CA}" type="datetime1">
              <a:rPr lang="en-US" smtClean="0"/>
              <a:t>9/25/2026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7BB7F2-3936-AEC7-A00D-A43F99933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D5AA75-483F-37D4-AAB1-E78EBE34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78A25-FD6C-004C-8980-9EC7D7CB829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00001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01159A-6A8D-471C-112B-A03AF4B0B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A6793-3905-2D4D-867B-20C5123BE476}" type="datetime1">
              <a:rPr lang="en-US" smtClean="0"/>
              <a:t>9/25/2026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C26008-6777-634B-E4BB-F62F602CE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F20793-057A-3568-A732-D4BC8C2F6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78A25-FD6C-004C-8980-9EC7D7CB8293}" type="slidenum">
              <a:rPr lang="x-none" smtClean="0"/>
              <a:t>‹#›</a:t>
            </a:fld>
            <a:endParaRPr lang="x-none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" y="3570"/>
            <a:ext cx="12187176" cy="685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990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07704-E2DF-1480-CE80-D631B976B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C517A-82ED-EC2D-E4F8-210305106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1C05D-E947-4F57-1266-F811720B1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945CE8-E482-12A8-7E49-5DF54F1B9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ACCA4-9559-3845-98C2-17E9DAC5DBA0}" type="datetime1">
              <a:rPr lang="en-US" smtClean="0"/>
              <a:t>9/25/2026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DEBE1B-4C92-7644-ECAF-AE5D6C6F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92A29C-7ADE-D15E-B10D-6EA65A959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78A25-FD6C-004C-8980-9EC7D7CB829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56394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77C8E-19C2-ED1D-0CF4-9B4739E15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6F85A6-B58D-A726-6EF7-08CCCBAA5D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48FA7-ABE0-AD13-91D5-E35A25C22A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C1D06F-6B74-C7E3-38C8-4D3624B32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8A1BF-6FEF-014C-8EE9-19E73FEB180E}" type="datetime1">
              <a:rPr lang="en-US" smtClean="0"/>
              <a:t>9/25/2026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33C2A9-CCE3-E4DE-C291-AEED8261D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E31DA9-A4B8-DA34-0823-F1BB38C57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78A25-FD6C-004C-8980-9EC7D7CB829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63302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B1E73-344D-F1F2-C66C-31229D1B2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B6DA81-69A6-E503-8DA1-82273AE398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B29E9-655B-4842-BA08-4CB0F0187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F70FE-0A69-274E-BCC9-28100FD72D5A}" type="datetime1">
              <a:rPr lang="en-US" smtClean="0"/>
              <a:t>9/25/2026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47110-5FC7-A88A-3410-B125F22CD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3DDDC-1C31-DB57-444B-5825341F8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78A25-FD6C-004C-8980-9EC7D7CB829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10219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4F1989-0825-2CA6-9DB3-6B94ED0391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523AB4-9541-4A46-E944-2FE9ED33E7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046C6D-A4BC-F083-6E83-E22E0FCAA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C73B6-16C0-E74A-9A82-722CB2F3341C}" type="datetime1">
              <a:rPr lang="en-US" smtClean="0"/>
              <a:t>9/25/2026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5F94E-354B-772B-168A-4713FB4C3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836F74-5D95-1246-F5CB-D9D00F58E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78A25-FD6C-004C-8980-9EC7D7CB829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21906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B94956-E161-6737-81DC-9B438003E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5380FA-722F-3676-230D-1F7045D5E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E9CA08-5CDB-7FBD-B722-A68452AB65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778BC-73E4-3541-AB79-2015E8B37EDA}" type="datetime1">
              <a:rPr lang="en-US" smtClean="0"/>
              <a:t>9/25/2026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BA58B-6C7E-F5AD-8D33-EC865E3D7C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1580D-4740-3DB1-9225-C565E40D91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78A25-FD6C-004C-8980-9EC7D7CB829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2447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5790" y="1372064"/>
            <a:ext cx="78187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PRESENTATION </a:t>
            </a:r>
          </a:p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INBOUND TRAVEL INSURANCE</a:t>
            </a:r>
          </a:p>
          <a:p>
            <a:pPr algn="ctr"/>
            <a:endParaRPr lang="en-US" sz="4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7D9246EA-0731-E01F-6627-ECF5DEB82A80}"/>
              </a:ext>
            </a:extLst>
          </p:cNvPr>
          <p:cNvSpPr txBox="1">
            <a:spLocks/>
          </p:cNvSpPr>
          <p:nvPr/>
        </p:nvSpPr>
        <p:spPr>
          <a:xfrm>
            <a:off x="4191000" y="630094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355A30"/>
                </a:solidFill>
              </a:rPr>
              <a:t>Customer first - Integrity - Innovation - Team work</a:t>
            </a:r>
            <a:endParaRPr lang="x-none">
              <a:solidFill>
                <a:srgbClr val="355A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083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BC1A8-8A38-4F51-856E-5AFEA3783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795131"/>
            <a:ext cx="10104120" cy="587900"/>
          </a:xfrm>
        </p:spPr>
        <p:txBody>
          <a:bodyPr>
            <a:normAutofit/>
          </a:bodyPr>
          <a:lstStyle/>
          <a:p>
            <a:r>
              <a:rPr lang="en-US" sz="3600" b="1" dirty="0"/>
              <a:t>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What is Inbound Travel Insurance?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84FA7-67C7-4CFA-A915-274BEEF33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9890" y="1383032"/>
            <a:ext cx="7102586" cy="4679838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Inbound Travel Insurance</a:t>
            </a:r>
          </a:p>
          <a:p>
            <a:pPr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Insurance for foreign travelers entering Tanzania Mainland.</a:t>
            </a:r>
          </a:p>
          <a:p>
            <a:pPr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Cover emergencies for medical expenses,  loss of luggage, repatriation and evacuation.</a:t>
            </a:r>
          </a:p>
          <a:p>
            <a:pPr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cover is valid for maximum of 92 days multiple entry.</a:t>
            </a:r>
          </a:p>
          <a:p>
            <a:pPr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It was introduced in accordance with amendments of Insurance  Act  CAP No. 394 , June 2025.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DC2ADA-7F12-4D47-9362-3A79C219C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1026" name="Picture 2" descr="Top 9 Best Travel Insurance Companies in UAE">
            <a:extLst>
              <a:ext uri="{FF2B5EF4-FFF2-40B4-BE49-F238E27FC236}">
                <a16:creationId xmlns:a16="http://schemas.microsoft.com/office/drawing/2014/main" id="{EEB2D61B-EC52-F557-3CF4-E6F8E69C1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3665"/>
            <a:ext cx="4671060" cy="5337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age1image9866288">
            <a:extLst>
              <a:ext uri="{FF2B5EF4-FFF2-40B4-BE49-F238E27FC236}">
                <a16:creationId xmlns:a16="http://schemas.microsoft.com/office/drawing/2014/main" id="{F446126C-E17D-468B-C6B5-8687301AE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89000" cy="88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page1image9865456">
            <a:extLst>
              <a:ext uri="{FF2B5EF4-FFF2-40B4-BE49-F238E27FC236}">
                <a16:creationId xmlns:a16="http://schemas.microsoft.com/office/drawing/2014/main" id="{E932B138-48F4-6590-139D-13AD9150E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89000" cy="88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76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03E9B-5CA9-4ECB-8D26-F02DA993E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40230"/>
            <a:ext cx="12077700" cy="555170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Amendments of Insurance Act CAP 394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5BC926-AD0F-4499-B500-BCD16ADC45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95399"/>
            <a:ext cx="6379028" cy="496297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D9F7FE-B498-42AF-8005-7AE087520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303A49-3FAB-48B2-BB5B-4BCD270AE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1199" y="1295399"/>
            <a:ext cx="3058886" cy="482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762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8D2C8-4FF0-4338-8DBC-D05B8683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75" y="795130"/>
            <a:ext cx="10137913" cy="654532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Purpose of Inbound Travel Insurance In Tanzania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FCFEA-AC9E-424F-AE79-E7BE8444E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967" y="1449662"/>
            <a:ext cx="6465148" cy="450536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Protects travelers coming to Tanzania.</a:t>
            </a:r>
          </a:p>
          <a:p>
            <a:pPr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Provides medical assistance and  emergency support on repatriation and evacuation.</a:t>
            </a:r>
          </a:p>
          <a:p>
            <a:pPr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Reduce financial risk to the government.</a:t>
            </a:r>
          </a:p>
          <a:p>
            <a:pPr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promote responsible and sustainable tourism.</a:t>
            </a:r>
          </a:p>
          <a:p>
            <a:pPr algn="just">
              <a:lnSpc>
                <a:spcPct val="100000"/>
              </a:lnSpc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provide covers on unexpected events during the trip.</a:t>
            </a:r>
          </a:p>
          <a:p>
            <a:pPr algn="just">
              <a:lnSpc>
                <a:spcPct val="100000"/>
              </a:lnSpc>
              <a:buFont typeface="Wingdings" pitchFamily="2" charset="2"/>
              <a:buChar char="§"/>
            </a:pPr>
            <a:endParaRPr lang="en-US" dirty="0"/>
          </a:p>
          <a:p>
            <a:pPr marL="0" indent="0" algn="just">
              <a:lnSpc>
                <a:spcPct val="100000"/>
              </a:lnSpc>
              <a:buNone/>
            </a:pPr>
            <a:endParaRPr lang="en-US" sz="2800" dirty="0"/>
          </a:p>
          <a:p>
            <a:pPr algn="just">
              <a:lnSpc>
                <a:spcPct val="100000"/>
              </a:lnSpc>
              <a:buFont typeface="Wingdings" pitchFamily="2" charset="2"/>
              <a:buChar char="§"/>
            </a:pPr>
            <a:endParaRPr lang="en-US" sz="2400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8881AA-5E78-4DD8-9862-FB374D695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2050" name="Picture 2" descr="International Travel Insurance Illustrations - Free Download in ...">
            <a:extLst>
              <a:ext uri="{FF2B5EF4-FFF2-40B4-BE49-F238E27FC236}">
                <a16:creationId xmlns:a16="http://schemas.microsoft.com/office/drawing/2014/main" id="{8AC500A1-9764-C38A-6CBF-5FC818D8A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449662"/>
            <a:ext cx="4874115" cy="4825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193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33ED4-1130-4F3C-A396-13B24C05D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94658"/>
            <a:ext cx="11674929" cy="571499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Benefits of Inbound Travel Insurance to NIC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1069E-8658-45D4-8E51-D96FE3110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6" y="1534885"/>
            <a:ext cx="11304813" cy="4305301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Generates significant premium income and contributes directly to NIC’s overall revenue growth.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Enables NIC to access the international visitor market and expand its customer base.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Strengthens NIC’s position in the general insurance market and increase in customer base.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Enhances NIC’s digital insurance capabilities through online underwriting, payment, verification and policy issuance.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Increases NIC’s visibility among international travelers, tour operators, travel agents and other stakeholders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7D8DBE-9B31-49AC-A6B3-CB334A458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80953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DD514-5DEC-4561-95A5-0C8522DD3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79388"/>
            <a:ext cx="11936295" cy="695626"/>
          </a:xfrm>
        </p:spPr>
        <p:txBody>
          <a:bodyPr>
            <a:noAutofit/>
          </a:bodyPr>
          <a:lstStyle/>
          <a:p>
            <a:br>
              <a:rPr lang="en-US" sz="3200" dirty="0"/>
            </a:b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Key Activities Undertaken By NIC Towards Implementation Of Inbound Travel Insurance</a:t>
            </a:r>
            <a:br>
              <a:rPr lang="en-US" sz="3200" dirty="0"/>
            </a:br>
            <a:endParaRPr lang="en-US" sz="3200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69537C09-5C14-41CE-9EB7-42D1990B02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7356016"/>
              </p:ext>
            </p:extLst>
          </p:nvPr>
        </p:nvGraphicFramePr>
        <p:xfrm>
          <a:off x="1" y="1545771"/>
          <a:ext cx="11381014" cy="454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1801">
                  <a:extLst>
                    <a:ext uri="{9D8B030D-6E8A-4147-A177-3AD203B41FA5}">
                      <a16:colId xmlns:a16="http://schemas.microsoft.com/office/drawing/2014/main" val="3832837600"/>
                    </a:ext>
                  </a:extLst>
                </a:gridCol>
                <a:gridCol w="10239213">
                  <a:extLst>
                    <a:ext uri="{9D8B030D-6E8A-4147-A177-3AD203B41FA5}">
                      <a16:colId xmlns:a16="http://schemas.microsoft.com/office/drawing/2014/main" val="2961304525"/>
                    </a:ext>
                  </a:extLst>
                </a:gridCol>
              </a:tblGrid>
              <a:tr h="36164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Activity</a:t>
                      </a:r>
                    </a:p>
                  </a:txBody>
                  <a:tcPr>
                    <a:solidFill>
                      <a:srgbClr val="355A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>
                    <a:solidFill>
                      <a:srgbClr val="355A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835016"/>
                  </a:ext>
                </a:extLst>
              </a:tr>
              <a:tr h="391776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Consolidation of stakeholder feedback and alignment of regulatory content.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945298"/>
                  </a:ext>
                </a:extLst>
              </a:tr>
              <a:tr h="693143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Development of draft regulations in collaboration with the Ministry of Finance, TIRA and key stakeholders.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391785"/>
                  </a:ext>
                </a:extLst>
              </a:tr>
              <a:tr h="391776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 development and reinsurance arrangements.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295100"/>
                  </a:ext>
                </a:extLst>
              </a:tr>
              <a:tr h="530947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 development and integration with key stakeholders – Immigration, Bank,  and ZIC.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492700"/>
                  </a:ext>
                </a:extLst>
              </a:tr>
              <a:tr h="391776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Human resource analysis.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227403"/>
                  </a:ext>
                </a:extLst>
              </a:tr>
              <a:tr h="391776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Identification of  key entry points.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168111"/>
                  </a:ext>
                </a:extLst>
              </a:tr>
              <a:tr h="391776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Extension of call center services for inbound travel insurance.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174863"/>
                  </a:ext>
                </a:extLst>
              </a:tr>
              <a:tr h="391776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Analysis of procured items like ICT equipment and promotional materials.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139158"/>
                  </a:ext>
                </a:extLst>
              </a:tr>
              <a:tr h="391776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 education and Advertisement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8007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323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83E3B-F9D1-4C90-9519-7526BB3DA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745672"/>
            <a:ext cx="11353800" cy="567943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100" b="1" dirty="0">
                <a:latin typeface="Arial" panose="020B0604020202020204" pitchFamily="34" charset="0"/>
                <a:cs typeface="Arial" panose="020B0604020202020204" pitchFamily="34" charset="0"/>
              </a:rPr>
              <a:t>Key Partners and Service Providers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B56A3-7727-4E16-9754-D596D2B9A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" y="1328057"/>
            <a:ext cx="11244943" cy="484890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8ECE7-982A-4D16-AD07-EB0AB1159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90083E2-6A5E-4DA5-8485-DA70603CDC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192050"/>
              </p:ext>
            </p:extLst>
          </p:nvPr>
        </p:nvGraphicFramePr>
        <p:xfrm>
          <a:off x="65314" y="1262743"/>
          <a:ext cx="11244943" cy="4989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2171">
                  <a:extLst>
                    <a:ext uri="{9D8B030D-6E8A-4147-A177-3AD203B41FA5}">
                      <a16:colId xmlns:a16="http://schemas.microsoft.com/office/drawing/2014/main" val="2866141760"/>
                    </a:ext>
                  </a:extLst>
                </a:gridCol>
                <a:gridCol w="5672772">
                  <a:extLst>
                    <a:ext uri="{9D8B030D-6E8A-4147-A177-3AD203B41FA5}">
                      <a16:colId xmlns:a16="http://schemas.microsoft.com/office/drawing/2014/main" val="1570956206"/>
                    </a:ext>
                  </a:extLst>
                </a:gridCol>
              </a:tblGrid>
              <a:tr h="439924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NMB BANK </a:t>
                      </a:r>
                    </a:p>
                  </a:txBody>
                  <a:tcPr>
                    <a:solidFill>
                      <a:srgbClr val="355A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IMMIGRATION DEPARTMENT</a:t>
                      </a:r>
                    </a:p>
                  </a:txBody>
                  <a:tcPr>
                    <a:solidFill>
                      <a:srgbClr val="355A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589066"/>
                  </a:ext>
                </a:extLst>
              </a:tr>
              <a:tr h="439924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 in premium collection.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  policy verification.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218108"/>
                  </a:ext>
                </a:extLst>
              </a:tr>
              <a:tr h="520495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Underwriting support.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Policy activation.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659132"/>
                  </a:ext>
                </a:extLst>
              </a:tr>
              <a:tr h="1035201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Policy verification.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Deny entry to a foreigner entering Mainland Tanzania without a valid inbound travel insurance policy.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186668"/>
                  </a:ext>
                </a:extLst>
              </a:tr>
              <a:tr h="1035201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Policy activation.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Facilitate integration between the immigration  information system and inbound travel insurance  system.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943697"/>
                  </a:ext>
                </a:extLst>
              </a:tr>
              <a:tr h="75932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Receive notifications of claims from policyholder and communicate to insurer.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Provide data and information required for implementation of inbound travel insurance.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885851"/>
                  </a:ext>
                </a:extLst>
              </a:tr>
              <a:tr h="75932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Provide the insurer with timely and accurate reports on daily basis.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Designate a focal person to coordinate the implementation of the integrated system.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714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2460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81274-0E9D-4D00-952E-6FE4013AD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" y="681037"/>
            <a:ext cx="11315700" cy="701449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Key Partners and Service Providers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87E30-CAE0-4C04-A8D2-E7BB569FD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743" y="1284514"/>
            <a:ext cx="10918371" cy="489244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endParaRPr lang="en-US" sz="3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3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3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3D4C21-5E5A-4980-83E8-69BC5AE82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517572" cy="365125"/>
          </a:xfrm>
        </p:spPr>
        <p:txBody>
          <a:bodyPr/>
          <a:lstStyle/>
          <a:p>
            <a:endParaRPr lang="x-none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A943FE2-30DA-4753-A21F-95013A12F6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638035"/>
              </p:ext>
            </p:extLst>
          </p:nvPr>
        </p:nvGraphicFramePr>
        <p:xfrm>
          <a:off x="163286" y="1485900"/>
          <a:ext cx="10608128" cy="4615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58543">
                  <a:extLst>
                    <a:ext uri="{9D8B030D-6E8A-4147-A177-3AD203B41FA5}">
                      <a16:colId xmlns:a16="http://schemas.microsoft.com/office/drawing/2014/main" val="3568550311"/>
                    </a:ext>
                  </a:extLst>
                </a:gridCol>
                <a:gridCol w="4849585">
                  <a:extLst>
                    <a:ext uri="{9D8B030D-6E8A-4147-A177-3AD203B41FA5}">
                      <a16:colId xmlns:a16="http://schemas.microsoft.com/office/drawing/2014/main" val="2483741324"/>
                    </a:ext>
                  </a:extLst>
                </a:gridCol>
              </a:tblGrid>
              <a:tr h="69850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ZANZIBAR INSURANCE CORPORATION (ZIC)</a:t>
                      </a:r>
                    </a:p>
                  </a:txBody>
                  <a:tcPr>
                    <a:solidFill>
                      <a:srgbClr val="355A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MAPFRE</a:t>
                      </a:r>
                    </a:p>
                  </a:txBody>
                  <a:tcPr>
                    <a:solidFill>
                      <a:srgbClr val="355A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0986404"/>
                  </a:ext>
                </a:extLst>
              </a:tr>
              <a:tr h="98080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Develop, operate and maintain the inbound Travel Insurance information Management system.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Acts as the reinsurer.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648171"/>
                  </a:ext>
                </a:extLst>
              </a:tr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Provide NIC with secure access for verification of inbound travel insurance policy  issued by ZIC through system integration.</a:t>
                      </a:r>
                    </a:p>
                    <a:p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Claims service provider and call center.</a:t>
                      </a:r>
                    </a:p>
                    <a:p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283813"/>
                  </a:ext>
                </a:extLst>
              </a:tr>
              <a:tr h="160056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Establish a joint website to facilitate purchase of inbound travel insurance for foreigners entering United Republic of Tanzania.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814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6231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7BE83-D720-4BF8-A2B0-53762A274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1"/>
            <a:ext cx="11223171" cy="446313"/>
          </a:xfrm>
        </p:spPr>
        <p:txBody>
          <a:bodyPr>
            <a:normAutofit fontScale="90000"/>
          </a:bodyPr>
          <a:lstStyle/>
          <a:p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List of entry points in Mainland Tanzania-AIRPORTS</a:t>
            </a:r>
            <a:br>
              <a:rPr lang="en-US" sz="2400" b="1" dirty="0"/>
            </a:b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1807B-3283-4015-8D49-F9B843158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1208314"/>
            <a:ext cx="11852716" cy="51480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>
              <a:latin typeface="+mj-lt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                                    </a:t>
            </a:r>
          </a:p>
          <a:p>
            <a:pPr marL="0" indent="0">
              <a:buNone/>
            </a:pPr>
            <a:endParaRPr lang="en-US" sz="2400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EE13C8-1C98-430C-BA59-B022B9F29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8C45BCC-24FA-43F4-B29C-2746064FD0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228673"/>
              </p:ext>
            </p:extLst>
          </p:nvPr>
        </p:nvGraphicFramePr>
        <p:xfrm>
          <a:off x="67139" y="1147591"/>
          <a:ext cx="11286661" cy="4854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102">
                  <a:extLst>
                    <a:ext uri="{9D8B030D-6E8A-4147-A177-3AD203B41FA5}">
                      <a16:colId xmlns:a16="http://schemas.microsoft.com/office/drawing/2014/main" val="2739694878"/>
                    </a:ext>
                  </a:extLst>
                </a:gridCol>
                <a:gridCol w="3484543">
                  <a:extLst>
                    <a:ext uri="{9D8B030D-6E8A-4147-A177-3AD203B41FA5}">
                      <a16:colId xmlns:a16="http://schemas.microsoft.com/office/drawing/2014/main" val="244488500"/>
                    </a:ext>
                  </a:extLst>
                </a:gridCol>
                <a:gridCol w="3717473">
                  <a:extLst>
                    <a:ext uri="{9D8B030D-6E8A-4147-A177-3AD203B41FA5}">
                      <a16:colId xmlns:a16="http://schemas.microsoft.com/office/drawing/2014/main" val="2275139285"/>
                    </a:ext>
                  </a:extLst>
                </a:gridCol>
                <a:gridCol w="3472543">
                  <a:extLst>
                    <a:ext uri="{9D8B030D-6E8A-4147-A177-3AD203B41FA5}">
                      <a16:colId xmlns:a16="http://schemas.microsoft.com/office/drawing/2014/main" val="2657922149"/>
                    </a:ext>
                  </a:extLst>
                </a:gridCol>
              </a:tblGrid>
              <a:tr h="882608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highlight>
                            <a:srgbClr val="355A3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</a:t>
                      </a:r>
                    </a:p>
                  </a:txBody>
                  <a:tcPr>
                    <a:solidFill>
                      <a:srgbClr val="355A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highlight>
                            <a:srgbClr val="355A3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AIRPORT NAME</a:t>
                      </a:r>
                    </a:p>
                  </a:txBody>
                  <a:tcPr>
                    <a:solidFill>
                      <a:srgbClr val="355A3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highlight>
                            <a:srgbClr val="355A3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ASSISTANT CORDINATORS (STAFF FROM NIC)</a:t>
                      </a:r>
                    </a:p>
                  </a:txBody>
                  <a:tcPr>
                    <a:solidFill>
                      <a:srgbClr val="355A3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highlight>
                            <a:srgbClr val="355A3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NMB STAFF</a:t>
                      </a:r>
                    </a:p>
                  </a:txBody>
                  <a:tcPr>
                    <a:solidFill>
                      <a:srgbClr val="355A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601853"/>
                  </a:ext>
                </a:extLst>
              </a:tr>
              <a:tr h="1602350"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Julius Nyerere International Airport (JNIA),Terminal 1,2,3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Justine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Bandoma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Anthonia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Mmbando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Leah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Kiteshuo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Herman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Mushi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Elizabeth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Matondo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Zuhura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Bashiri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901434"/>
                  </a:ext>
                </a:extLst>
              </a:tr>
              <a:tr h="557335"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Kilimanjaro International  Airport (KIA).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Henry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Mwankenja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Florance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Moshi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869627"/>
                  </a:ext>
                </a:extLst>
              </a:tr>
              <a:tr h="547900"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Songwe Airport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Catherine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Ngamila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256191"/>
                  </a:ext>
                </a:extLst>
              </a:tr>
              <a:tr h="621094"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Mwanza Airport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Hakeem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Mwaruka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Rafat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Hussein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846009"/>
                  </a:ext>
                </a:extLst>
              </a:tr>
              <a:tr h="621094"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Arusha Airport</a:t>
                      </a:r>
                      <a:endParaRPr lang="en-U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Ezekia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Nkoko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Zuhura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Mussa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956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2512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D7442-29CF-46BB-AA8C-F597C302F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" y="778330"/>
            <a:ext cx="11315700" cy="457200"/>
          </a:xfrm>
        </p:spPr>
        <p:txBody>
          <a:bodyPr>
            <a:noAutofit/>
          </a:bodyPr>
          <a:lstStyle/>
          <a:p>
            <a:b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List of entry points in Mainland Tanzania-</a:t>
            </a:r>
            <a:r>
              <a:rPr lang="en-US" sz="2400" b="1" dirty="0"/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LAND BOARDERS</a:t>
            </a:r>
            <a:br>
              <a:rPr lang="en-US" sz="2400" b="1" dirty="0"/>
            </a:b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3FF38-B074-4542-AB5E-E201965B8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95400"/>
            <a:ext cx="11593286" cy="478427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>
              <a:latin typeface="+mj-lt"/>
            </a:endParaRPr>
          </a:p>
          <a:p>
            <a:pPr marL="0" indent="0">
              <a:lnSpc>
                <a:spcPct val="160000"/>
              </a:lnSpc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141623-E2F4-4F9A-8416-D889AF987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E581084-60F1-4A53-AECD-86CDE8C5AA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3465951"/>
              </p:ext>
            </p:extLst>
          </p:nvPr>
        </p:nvGraphicFramePr>
        <p:xfrm>
          <a:off x="38098" y="1418976"/>
          <a:ext cx="10858501" cy="4784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876">
                  <a:extLst>
                    <a:ext uri="{9D8B030D-6E8A-4147-A177-3AD203B41FA5}">
                      <a16:colId xmlns:a16="http://schemas.microsoft.com/office/drawing/2014/main" val="1351950884"/>
                    </a:ext>
                  </a:extLst>
                </a:gridCol>
                <a:gridCol w="2966435">
                  <a:extLst>
                    <a:ext uri="{9D8B030D-6E8A-4147-A177-3AD203B41FA5}">
                      <a16:colId xmlns:a16="http://schemas.microsoft.com/office/drawing/2014/main" val="729222794"/>
                    </a:ext>
                  </a:extLst>
                </a:gridCol>
                <a:gridCol w="3607298">
                  <a:extLst>
                    <a:ext uri="{9D8B030D-6E8A-4147-A177-3AD203B41FA5}">
                      <a16:colId xmlns:a16="http://schemas.microsoft.com/office/drawing/2014/main" val="601541551"/>
                    </a:ext>
                  </a:extLst>
                </a:gridCol>
                <a:gridCol w="3639892">
                  <a:extLst>
                    <a:ext uri="{9D8B030D-6E8A-4147-A177-3AD203B41FA5}">
                      <a16:colId xmlns:a16="http://schemas.microsoft.com/office/drawing/2014/main" val="56665757"/>
                    </a:ext>
                  </a:extLst>
                </a:gridCol>
              </a:tblGrid>
              <a:tr h="687220"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355A30"/>
                          </a:highlight>
                        </a:rPr>
                        <a:t>SN</a:t>
                      </a:r>
                    </a:p>
                  </a:txBody>
                  <a:tcPr>
                    <a:solidFill>
                      <a:srgbClr val="355A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355A30"/>
                          </a:highlight>
                        </a:rPr>
                        <a:t>   ENTRY POINT NAME</a:t>
                      </a:r>
                    </a:p>
                  </a:txBody>
                  <a:tcPr>
                    <a:solidFill>
                      <a:srgbClr val="355A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highlight>
                            <a:srgbClr val="355A30"/>
                          </a:highlight>
                        </a:rPr>
                        <a:t>NUMBER OF ASSISTANT CORDINATOR(STAFF FROM NIC)</a:t>
                      </a:r>
                    </a:p>
                  </a:txBody>
                  <a:tcPr>
                    <a:solidFill>
                      <a:srgbClr val="355A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355A30"/>
                          </a:highlight>
                        </a:rPr>
                        <a:t>       NUMBER OF NMB STAFF</a:t>
                      </a:r>
                    </a:p>
                  </a:txBody>
                  <a:tcPr>
                    <a:solidFill>
                      <a:srgbClr val="355A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841837"/>
                  </a:ext>
                </a:extLst>
              </a:tr>
              <a:tr h="493465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Sirari Boarder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Pili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Salum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Honest Valence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  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900450"/>
                  </a:ext>
                </a:extLst>
              </a:tr>
              <a:tr h="493465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Tarakea Boarder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Martin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Mfinanga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  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486417"/>
                  </a:ext>
                </a:extLst>
              </a:tr>
              <a:tr h="493465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Horohoro Boarder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Nicodemus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Dionise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  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34690"/>
                  </a:ext>
                </a:extLst>
              </a:tr>
              <a:tr h="493465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Tunduma Boarder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Michael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Msati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  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702512"/>
                  </a:ext>
                </a:extLst>
              </a:tr>
              <a:tr h="493465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Rusumo Boarder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Pendo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Lumwe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  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021034"/>
                  </a:ext>
                </a:extLst>
              </a:tr>
              <a:tr h="642798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Namanga Boarder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Benjamin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Mahumbali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Boniface Meela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  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741631"/>
                  </a:ext>
                </a:extLst>
              </a:tr>
              <a:tr h="493465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Holili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Boarder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Kiriwe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Mohamed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  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482285"/>
                  </a:ext>
                </a:extLst>
              </a:tr>
              <a:tr h="493465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Mtukula Boarder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Alfred </a:t>
                      </a:r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Bwojo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  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323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9087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70EBB-8118-4AC3-AFCE-D00787A8F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65" y="763929"/>
            <a:ext cx="11897305" cy="58481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Features for Inbound Travel Insurance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CFC084-9C9D-4298-B06E-CBB04156C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73ABCD-6BB8-406F-A131-3148C5544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6380" y="1440180"/>
            <a:ext cx="6663690" cy="460819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cover is mandatory to all foreigners traveling to Tanzania.</a:t>
            </a:r>
            <a:endParaRPr lang="en-US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Is intended for foreigners entering through land boarders, seaports and airports.</a:t>
            </a:r>
            <a:r>
              <a:rPr lang="en-US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Coverage effective upon arrival.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cover is valid for 92 days.</a:t>
            </a:r>
            <a:endParaRPr lang="en-US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buFont typeface="Wingdings" pitchFamily="2" charset="2"/>
              <a:buChar char="§"/>
            </a:pPr>
            <a:endParaRPr lang="en-US" sz="2400" dirty="0"/>
          </a:p>
        </p:txBody>
      </p:sp>
      <p:pic>
        <p:nvPicPr>
          <p:cNvPr id="1026" name="Picture 2" descr="Best Travel Insurance in Dubai, UAE | Gargash Insurance">
            <a:extLst>
              <a:ext uri="{FF2B5EF4-FFF2-40B4-BE49-F238E27FC236}">
                <a16:creationId xmlns:a16="http://schemas.microsoft.com/office/drawing/2014/main" id="{C77D6814-9262-6313-CBDC-F1046C08A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0180"/>
            <a:ext cx="5326380" cy="497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659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5E8A8-E1CD-476C-A30E-DF22753FD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29205"/>
            <a:ext cx="11088547" cy="608105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Features for Inbound Travel Insurance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5ACB1-8A8F-4329-A8E2-BA01E2367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" y="1510747"/>
            <a:ext cx="11658600" cy="4369192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9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Financial protection in case of emergency medical expenses, loss of baggage, repatriation and Evacuation.</a:t>
            </a:r>
            <a:r>
              <a:rPr lang="en-US" sz="9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96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cover excludes all foreigners who are residents of the East African Community (EAC) Partner States or Southern African Development Community (SADC) Partner States</a:t>
            </a:r>
            <a:r>
              <a:rPr lang="en-US" sz="96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9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9600" i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premium for the cover is USD 44 subject to eligible discounts. 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9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cover is eligible for multiple entry.</a:t>
            </a:r>
            <a:endParaRPr lang="en-US" sz="9600" dirty="0">
              <a:solidFill>
                <a:srgbClr val="2F5496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endParaRPr lang="en-US" sz="11200" dirty="0">
              <a:effectLst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70000"/>
              </a:lnSpc>
              <a:buNone/>
            </a:pPr>
            <a:endParaRPr lang="en-US" sz="8000" dirty="0"/>
          </a:p>
          <a:p>
            <a:pPr algn="just">
              <a:lnSpc>
                <a:spcPct val="170000"/>
              </a:lnSpc>
            </a:pPr>
            <a:endParaRPr lang="en-US" sz="9600" b="1" dirty="0"/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9600" dirty="0"/>
              <a:t>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914190-9E30-434E-99E5-0B97CFA4A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07956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D21E-A08F-4EC2-B86B-7A5B4A72B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11844"/>
            <a:ext cx="10810754" cy="76971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br>
              <a:rPr lang="en-US" sz="3600" b="1" dirty="0"/>
            </a:b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Who is not covered ?</a:t>
            </a:r>
            <a:br>
              <a:rPr lang="en-US" sz="3600" b="1" dirty="0"/>
            </a:b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2E6B1-4003-4415-97BD-54068CED0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1371600"/>
            <a:ext cx="7486649" cy="461771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Residents of Tanzania.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Foreigner with working permit/residential permit.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Diaspora.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Diplomats.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Transit Passengers.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US" sz="24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ll foreigners who are residents of the EAC Partner States or (SADC) Partner States.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839ACD-74A6-4D4C-937F-C5ACBEA13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3074" name="Picture 2" descr="FTC Franchise Exemptions: Fractional Franchises | Franchise Feed">
            <a:extLst>
              <a:ext uri="{FF2B5EF4-FFF2-40B4-BE49-F238E27FC236}">
                <a16:creationId xmlns:a16="http://schemas.microsoft.com/office/drawing/2014/main" id="{354B44C9-1308-25A0-4BE9-405F83135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481559"/>
            <a:ext cx="4572001" cy="4874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5053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352A9-3F10-4151-AC41-3FC40B2C9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04068"/>
            <a:ext cx="10370916" cy="590392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Package of Inbound Travel Insurance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6725E2-50DF-48C7-8812-0D1780523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99D7D9-F9EA-415E-4153-D356EDCEA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2090" y="1394460"/>
            <a:ext cx="6412230" cy="4560570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There are three package.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Individual Package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Family Package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Group Package</a:t>
            </a:r>
          </a:p>
        </p:txBody>
      </p:sp>
      <p:pic>
        <p:nvPicPr>
          <p:cNvPr id="4098" name="Picture 2" descr="The Power of Counselling for Families and Individuals | Centre for Hope and  Recovery">
            <a:extLst>
              <a:ext uri="{FF2B5EF4-FFF2-40B4-BE49-F238E27FC236}">
                <a16:creationId xmlns:a16="http://schemas.microsoft.com/office/drawing/2014/main" id="{75B4CB0A-AEB6-08C9-4FDE-DA868E530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4460"/>
            <a:ext cx="5292090" cy="4659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104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A9EF8-B709-4C79-956E-0AD3B80F8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97" y="787079"/>
            <a:ext cx="11424214" cy="729207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Package of Inbound Travel Insurance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5D8C42-9DDD-4D5F-92B7-39096916F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D53EF-D1AA-7C3D-7DCB-180FE6506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8600" y="1643286"/>
            <a:ext cx="7663406" cy="442763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Individual Package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Consist of 1 -2 people 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Pricing is as follows:</a:t>
            </a:r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</a:pPr>
            <a:r>
              <a:rPr lang="en-GB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Infants (Aged 0-2): Free of charge. </a:t>
            </a:r>
            <a:endParaRPr lang="en-US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</a:pPr>
            <a:r>
              <a:rPr lang="en-GB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Children (Aged 3-17):50% discount on the standard price. </a:t>
            </a:r>
            <a:endParaRPr lang="en-US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GB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Adults (Aged 18 and above): Pay the full price</a:t>
            </a:r>
            <a:r>
              <a:rPr lang="en-US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1028" name="Picture 4" descr="simple individual icon vector isolated 6390349 Vector Art at Vecteezy">
            <a:extLst>
              <a:ext uri="{FF2B5EF4-FFF2-40B4-BE49-F238E27FC236}">
                <a16:creationId xmlns:a16="http://schemas.microsoft.com/office/drawing/2014/main" id="{307AD7EC-4802-3AE3-6E79-49D05CF03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516286"/>
            <a:ext cx="4038600" cy="471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359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CBD7-9C8B-3EEC-F113-634AC9A02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23" y="844952"/>
            <a:ext cx="11343188" cy="694479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Package of Inbound Travel Insurance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7DA36-D68A-8F82-70AF-4D3966132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2123" y="1539431"/>
            <a:ext cx="7228387" cy="447361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Family Package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Consist of 3-9 people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Pricing is as follows</a:t>
            </a:r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</a:pPr>
            <a:r>
              <a:rPr lang="en-GB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Infants (Aged 0-2): Free of charge. </a:t>
            </a:r>
            <a:endParaRPr lang="en-US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</a:pPr>
            <a:r>
              <a:rPr lang="en-GB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Children (Aged 3-17): 50% discount on the standard price. </a:t>
            </a:r>
            <a:endParaRPr lang="en-US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</a:pPr>
            <a:r>
              <a:rPr lang="en-GB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Adults (Aged 18 and above): Pay the full price. </a:t>
            </a:r>
            <a:endParaRPr lang="en-US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dirty="0"/>
          </a:p>
          <a:p>
            <a:pPr>
              <a:buFont typeface="Wingdings" pitchFamily="2" charset="2"/>
              <a:buChar char="§"/>
            </a:pPr>
            <a:endParaRPr lang="en-US" sz="2400" dirty="0"/>
          </a:p>
          <a:p>
            <a:pPr marL="0" indent="0">
              <a:buNone/>
            </a:pPr>
            <a:endParaRPr lang="en-US" sz="2400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C703E5-30AF-DD68-B0EF-2C520B2AC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5" name="Picture 2" descr="Single Solid Icon Representing Youth Community Stock Vector (Royalty Free)  2699162631 | Shutterstock">
            <a:extLst>
              <a:ext uri="{FF2B5EF4-FFF2-40B4-BE49-F238E27FC236}">
                <a16:creationId xmlns:a16="http://schemas.microsoft.com/office/drawing/2014/main" id="{71422FDC-FFD5-10AE-1842-0C41772327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948" b="7546"/>
          <a:stretch/>
        </p:blipFill>
        <p:spPr bwMode="auto">
          <a:xfrm>
            <a:off x="0" y="1539431"/>
            <a:ext cx="4114801" cy="4473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936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89DB6-D5E8-2464-E6CA-D9BC86FEB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22" y="798653"/>
            <a:ext cx="11226478" cy="694481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Package of Inbound Travel Insurance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9F729-246A-94F2-5667-6BCB89EE5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0670" y="1794509"/>
            <a:ext cx="6480809" cy="4264837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Group Package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Consist of 10 or more people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Pricing is as follows;</a:t>
            </a:r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</a:pPr>
            <a:r>
              <a:rPr lang="en-GB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Infants (Aged 0-2): Free of charge. </a:t>
            </a:r>
            <a:endParaRPr lang="en-US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</a:pPr>
            <a:r>
              <a:rPr lang="en-GB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Children (Aged 3-17): 50% discount on the standard price. </a:t>
            </a:r>
            <a:endParaRPr lang="en-US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lv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</a:pPr>
            <a:r>
              <a:rPr lang="en-GB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Adults (Aged 18 and above): 10% discount on the standard price. </a:t>
            </a:r>
            <a:endParaRPr lang="en-US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AFB8EF-F4FC-CFF9-2CEA-95BFEBEF1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4100" name="Picture 4" descr="Crowd people icon. group of people think different. company or team person.  | Premium Vector">
            <a:extLst>
              <a:ext uri="{FF2B5EF4-FFF2-40B4-BE49-F238E27FC236}">
                <a16:creationId xmlns:a16="http://schemas.microsoft.com/office/drawing/2014/main" id="{10C46ABA-5406-1983-41A0-107765B12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3134"/>
            <a:ext cx="5360670" cy="486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3841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02E6-4659-4EF6-66E7-274B9868A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97" y="787079"/>
            <a:ext cx="11586259" cy="601883"/>
          </a:xfrm>
        </p:spPr>
        <p:txBody>
          <a:bodyPr>
            <a:normAutofit/>
          </a:bodyPr>
          <a:lstStyle/>
          <a:p>
            <a:r>
              <a:rPr lang="en-US" sz="3600" b="1" dirty="0"/>
              <a:t>Benefits of Inbound Travel Insurance</a:t>
            </a:r>
            <a:endParaRPr lang="en-US" sz="3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840C5A-5F06-8525-8116-8966C5475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E935F9-CD62-F0E5-49D1-CA674B1718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320" y="1388962"/>
            <a:ext cx="10321290" cy="477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314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3251B-2F8A-C2A8-D158-4D487FB8F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98654"/>
            <a:ext cx="11955439" cy="705847"/>
          </a:xfrm>
        </p:spPr>
        <p:txBody>
          <a:bodyPr>
            <a:normAutofit/>
          </a:bodyPr>
          <a:lstStyle/>
          <a:p>
            <a:r>
              <a:rPr lang="en-US" sz="3600" b="1" dirty="0"/>
              <a:t>Benefits of Inbound Travel Insurance</a:t>
            </a:r>
            <a:endParaRPr lang="en-US" sz="3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D9875-5FB2-3D71-EB40-75799F9C1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911684A-2FC6-49DF-BA3F-03DBD200F28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057" y="1504501"/>
            <a:ext cx="9911443" cy="10917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672590-CAEA-4D9E-B61C-90817D0CCB3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37457" y="2563585"/>
            <a:ext cx="9808027" cy="3145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40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659B0-0335-0D36-0B25-7E58FCE7E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" y="810229"/>
            <a:ext cx="11283043" cy="604914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What is not covered/ exclusions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E7836-E16F-574C-875F-2CFEE5D33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919" y="1415143"/>
            <a:ext cx="11133881" cy="463262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Losses  arising from criminal acts, fraud, gross negligence, or reckless conduct.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Extraordinary natural phenomena such as </a:t>
            </a:r>
            <a:r>
              <a:rPr lang="en-US" sz="26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tsunamis, earthquakes, landslides, volcanic eruptions, floods atypical cyclonic storms.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Events arising from terrorism, mutiny or crowd disturbances.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Claims arising from natural catastrophes, epidemics, or pandemics are excluded unless specifically covered under the policy.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E7A577-AFE5-7F29-3D61-88555E627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76958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AA0B7-B75E-6D2F-4847-1C3DCEE13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18458"/>
            <a:ext cx="11353800" cy="745672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What is not covered/exclusions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C9275-CB29-9CD6-95B5-BD8BBDFE1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" y="1543050"/>
            <a:ext cx="11228070" cy="48133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Losses arising from war, whether declared or undeclared, and from armed conflicts or international interventions.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Work-related or manual labour accidents arising from hazardous or high risk occupational activities.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Treatment of pre-existing medical conditions.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 of alcohol, drugs, toxic substances, narcotics, or non-prescribed medication.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7C6C23-3948-60B9-E2AF-D63E556D9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27201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7FD2F-4F0A-4A3D-9425-685054C86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816429"/>
            <a:ext cx="11277600" cy="440871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Underwriting details required –Inbound Travel Insurance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5DFB8-6285-4FEC-8E94-FE1BB1EEE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" y="1377043"/>
            <a:ext cx="11511643" cy="482237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Underwriting can be done through online though link     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https://inbound.nicinsurance.co.tz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upon arrival at NIC and NMB counter.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Required Details are;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Passport Number 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Travelers full names and birth date.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Nationality and country of residence.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Arrival date and departure date.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Purpose of travel.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Insured contract details and emergence contracts(phone and email address).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First entry point into Tanzania.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Premium payment confirmation.          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950BB9-43BD-4D20-92A8-C52AD3598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778412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CF5DE-C5B8-49ED-8EF1-3FFC4364F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767444"/>
            <a:ext cx="11353800" cy="473527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Payment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59026-F9FD-4F6B-B3A0-DA48AB6C6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4" y="1295400"/>
            <a:ext cx="10597242" cy="488156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After completion of underwriting process and confirmation of premium summary, the customer will have two payment options;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Online payment-payment can be made online using visa or master card.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Payment upon arrival- the customer may pay upon arrival at designated NIC and NMB counter at entry points.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2279A7-EF8C-41F0-B5D6-17294D22C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008883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C62E3-06C1-09AF-3850-754F396DD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" y="805543"/>
            <a:ext cx="11563350" cy="653143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How should the insured apply for claim assistance?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641E4-F015-7C4C-6EDC-36FF046FF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957" y="1458687"/>
            <a:ext cx="11413672" cy="4321628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7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the event of a claim the policyholder or any person acting in his place shall communicate with insurer though;</a:t>
            </a:r>
            <a:endParaRPr lang="en-US" sz="2400" baseline="30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70000"/>
              </a:lnSpc>
            </a:pPr>
            <a:r>
              <a:rPr lang="en-US" sz="24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Emergency Telephone number International: +255 0736100800</a:t>
            </a:r>
            <a:endParaRPr lang="en-US" sz="3200" baseline="30000" dirty="0">
              <a:solidFill>
                <a:srgbClr val="00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70000"/>
              </a:lnSpc>
            </a:pPr>
            <a:r>
              <a:rPr lang="en-US" sz="32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Emergency Telephone number Local:+255 0800110041</a:t>
            </a:r>
          </a:p>
          <a:p>
            <a:pPr algn="just">
              <a:lnSpc>
                <a:spcPct val="170000"/>
              </a:lnSpc>
            </a:pPr>
            <a:r>
              <a:rPr lang="en-US" sz="32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Email address: wecare.inbound@nicinsurance.co.tz</a:t>
            </a:r>
            <a:endParaRPr lang="en-US" sz="3200" baseline="30000" dirty="0">
              <a:solidFill>
                <a:srgbClr val="00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70000"/>
              </a:lnSpc>
            </a:pPr>
            <a:r>
              <a:rPr lang="en-US" sz="32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He/she will be prompted to provide: Passport or Identity card number or Policy number, full name of the injured and the principal insured, and the cause of the call and the place he/she is located (Hotel/City/Address/Phone number</a:t>
            </a:r>
            <a:r>
              <a:rPr lang="en-US" sz="24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E19D05-00F5-1F9F-1187-C6AC135AC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768897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979F9-EDB4-41CF-BEDA-86455F820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3" y="756558"/>
            <a:ext cx="11310257" cy="457199"/>
          </a:xfrm>
        </p:spPr>
        <p:txBody>
          <a:bodyPr>
            <a:noAutofit/>
          </a:bodyPr>
          <a:lstStyle/>
          <a:p>
            <a:r>
              <a:rPr lang="en-US" sz="3600" b="1" dirty="0"/>
              <a:t>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eference documents for Inbound Travel Insurance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69EC4-AB97-4481-BF6E-10EE5324A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3" y="1289957"/>
            <a:ext cx="11310257" cy="488700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Insurance Act CAP 394,Amendments of June 2025.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Insurance(Inbound Travel Insurance)Regulations,2026.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Inbound Travel Insurance Policy wordings 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Inbound Travel Insurance Certificate.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FAQ,s, MOU’s.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Marketing Materials.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BFA17D-AE54-4732-BDA2-83BD3E9B6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394172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6AAEC-5AA0-4A55-B276-6646892B4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14" y="821872"/>
            <a:ext cx="11174186" cy="6858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Questions and Answers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4F45A-8C48-476A-852C-B5F18CE33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" y="1638301"/>
            <a:ext cx="11288486" cy="18288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Discussion.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Question and Answers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B1771A-D291-4C10-8379-F408C6D8F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97911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B235DA8-0267-4460-B431-460BDEE792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86000"/>
            <a:ext cx="9144000" cy="2011680"/>
          </a:xfrm>
        </p:spPr>
        <p:txBody>
          <a:bodyPr>
            <a:normAutofit/>
          </a:bodyPr>
          <a:lstStyle/>
          <a:p>
            <a:r>
              <a:rPr lang="en-US" sz="8800" b="1" dirty="0"/>
              <a:t>ASANTE</a:t>
            </a:r>
          </a:p>
          <a:p>
            <a:endParaRPr lang="en-US" sz="8800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372714-391F-4C80-857F-DCEDBCA37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214170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7124</TotalTime>
  <Words>1458</Words>
  <Application>Microsoft Office PowerPoint</Application>
  <PresentationFormat>Widescreen</PresentationFormat>
  <Paragraphs>244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 What is Inbound Travel Insurance?</vt:lpstr>
      <vt:lpstr>Amendments of Insurance Act CAP 394</vt:lpstr>
      <vt:lpstr>Purpose of Inbound Travel Insurance In Tanzania</vt:lpstr>
      <vt:lpstr>Benefits of Inbound Travel Insurance to NIC</vt:lpstr>
      <vt:lpstr> Key Activities Undertaken By NIC Towards Implementation Of Inbound Travel Insurance </vt:lpstr>
      <vt:lpstr> Key Partners and Service Providers </vt:lpstr>
      <vt:lpstr>Key Partners and Service Providers</vt:lpstr>
      <vt:lpstr> List of entry points in Mainland Tanzania-AIRPORTS </vt:lpstr>
      <vt:lpstr> List of entry points in Mainland Tanzania- LAND BOARDERS </vt:lpstr>
      <vt:lpstr>Features for Inbound Travel Insurance </vt:lpstr>
      <vt:lpstr>Features for Inbound Travel Insurance </vt:lpstr>
      <vt:lpstr> Who is not covered ? </vt:lpstr>
      <vt:lpstr>Package of Inbound Travel Insurance</vt:lpstr>
      <vt:lpstr>Package of Inbound Travel Insurance</vt:lpstr>
      <vt:lpstr>Package of Inbound Travel Insurance</vt:lpstr>
      <vt:lpstr>Package of Inbound Travel Insurance</vt:lpstr>
      <vt:lpstr>Benefits of Inbound Travel Insurance</vt:lpstr>
      <vt:lpstr>Benefits of Inbound Travel Insurance</vt:lpstr>
      <vt:lpstr>What is not covered/ exclusions</vt:lpstr>
      <vt:lpstr>What is not covered/exclusions</vt:lpstr>
      <vt:lpstr>Underwriting details required –Inbound Travel Insurance</vt:lpstr>
      <vt:lpstr>Payment Methods</vt:lpstr>
      <vt:lpstr>How should the insured apply for claim assistance?</vt:lpstr>
      <vt:lpstr>Reference documents for Inbound Travel Insurance</vt:lpstr>
      <vt:lpstr>Questions and Answers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John Dickson</cp:lastModifiedBy>
  <cp:revision>151</cp:revision>
  <dcterms:created xsi:type="dcterms:W3CDTF">2022-10-06T23:22:44Z</dcterms:created>
  <dcterms:modified xsi:type="dcterms:W3CDTF">2026-09-25T12:56:38Z</dcterms:modified>
</cp:coreProperties>
</file>